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674" y="-10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CDC4-1D11-4AE2-A3F8-43FEE6A85259}" type="datetimeFigureOut">
              <a:rPr lang="it-IT" smtClean="0"/>
              <a:pPr/>
              <a:t>13/02/2022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2E362-06D8-455A-B250-9ABDD57F17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Autofit/>
          </a:bodyPr>
          <a:lstStyle/>
          <a:p>
            <a:r>
              <a:rPr lang="it-IT" sz="3600" dirty="0" smtClean="0"/>
              <a:t>INNOCENZO III (1098-1216)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BONIFACIO VIII (1294-1303)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CATTIVITA’ AVIGNONESE (1309-1377)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491221" cy="4143404"/>
          </a:xfrm>
          <a:prstGeom prst="rect">
            <a:avLst/>
          </a:prstGeom>
          <a:noFill/>
        </p:spPr>
      </p:pic>
      <p:pic>
        <p:nvPicPr>
          <p:cNvPr id="2150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00306"/>
            <a:ext cx="2695575" cy="406717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42910" y="48577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SAN FRANCESCO </a:t>
            </a:r>
            <a:r>
              <a:rPr lang="it-IT" dirty="0" err="1" smtClean="0"/>
              <a:t>D’ASSISI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29322" y="19288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SAN DOMENICO </a:t>
            </a:r>
            <a:r>
              <a:rPr lang="it-IT" dirty="0" err="1" smtClean="0"/>
              <a:t>DI</a:t>
            </a:r>
            <a:r>
              <a:rPr lang="it-IT" dirty="0" smtClean="0"/>
              <a:t> GUZMAN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43306" y="2786058"/>
            <a:ext cx="185738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FRANCESCANI </a:t>
            </a:r>
          </a:p>
          <a:p>
            <a:pPr algn="ctr"/>
            <a:r>
              <a:rPr lang="it-IT" dirty="0" smtClean="0"/>
              <a:t>E </a:t>
            </a:r>
          </a:p>
          <a:p>
            <a:pPr algn="ctr"/>
            <a:r>
              <a:rPr lang="it-IT" dirty="0" smtClean="0"/>
              <a:t>DOMENICANI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00166" y="500042"/>
            <a:ext cx="62151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ANTIGIUDAISMO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1571612"/>
            <a:ext cx="8429684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GLI EBREI: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b="1" dirty="0"/>
              <a:t> </a:t>
            </a:r>
            <a:r>
              <a:rPr lang="it-IT" sz="2800" dirty="0" smtClean="0"/>
              <a:t>NON POSSONO ASSUMERE CARICHE PUBBLICHE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NON POSSONO AVERE SERVITU’ CRISTIANA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NON POSSONO USCIRE </a:t>
            </a:r>
            <a:r>
              <a:rPr lang="it-IT" sz="2800" dirty="0" err="1" smtClean="0"/>
              <a:t>DI</a:t>
            </a:r>
            <a:r>
              <a:rPr lang="it-IT" sz="2800" dirty="0" smtClean="0"/>
              <a:t> CASA NEL PERIODO PASQUALE</a:t>
            </a:r>
          </a:p>
          <a:p>
            <a:pPr algn="ctr"/>
            <a:r>
              <a:rPr lang="it-IT" sz="2800" i="1" u="sng" dirty="0" smtClean="0"/>
              <a:t>SI AGGIUNGE (CONCILIO LATERANENSE, 1215)</a:t>
            </a:r>
            <a:r>
              <a:rPr lang="it-IT" sz="28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</a:t>
            </a:r>
            <a:r>
              <a:rPr lang="it-IT" sz="2800" dirty="0" smtClean="0"/>
              <a:t>DEVONO PORTARE UN </a:t>
            </a:r>
            <a:r>
              <a:rPr lang="it-IT" sz="2800" b="1" dirty="0" smtClean="0"/>
              <a:t>SEGNO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RICONOSCIMENTO </a:t>
            </a:r>
            <a:r>
              <a:rPr lang="it-IT" sz="2800" dirty="0" smtClean="0"/>
              <a:t>SUGLI ABITI (</a:t>
            </a:r>
            <a:r>
              <a:rPr lang="it-IT" sz="2400" i="1" dirty="0" smtClean="0"/>
              <a:t>VARIA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LUOGO IN LUOGO; PER LE DONNE, UN VELO GIALLO, COME LE MERETRICI</a:t>
            </a:r>
            <a:r>
              <a:rPr lang="it-IT" sz="28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</a:t>
            </a:r>
            <a:r>
              <a:rPr lang="it-IT" sz="2800" dirty="0" smtClean="0"/>
              <a:t>DEVONO VERSARE UNA “</a:t>
            </a:r>
            <a:r>
              <a:rPr lang="it-IT" sz="2800" b="1" dirty="0" smtClean="0"/>
              <a:t>DECIMA</a:t>
            </a:r>
            <a:r>
              <a:rPr lang="it-IT" sz="2800" dirty="0" smtClean="0"/>
              <a:t>” ALLA CHIESA</a:t>
            </a:r>
            <a:endParaRPr lang="it-IT" sz="2800" dirty="0"/>
          </a:p>
        </p:txBody>
      </p:sp>
      <p:pic>
        <p:nvPicPr>
          <p:cNvPr id="22530" name="Picture 2" descr="C:\Users\simon\Desktop\MATERIALI\00 video scuola\png\5 num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5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928670"/>
            <a:ext cx="764386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QUESTO CLIMA </a:t>
            </a:r>
            <a:r>
              <a:rPr lang="it-IT" sz="3200" dirty="0" err="1" smtClean="0"/>
              <a:t>DI</a:t>
            </a:r>
            <a:r>
              <a:rPr lang="it-IT" sz="3200" dirty="0" smtClean="0"/>
              <a:t> INTOLLERANZA RELIGIOSA PORTA ANCHE ALLA NASCITA DELL’</a:t>
            </a:r>
            <a:r>
              <a:rPr lang="it-IT" sz="3200" b="1" dirty="0" smtClean="0"/>
              <a:t>INQUISIZIONE</a:t>
            </a:r>
            <a:r>
              <a:rPr lang="it-IT" sz="3200" dirty="0" smtClean="0"/>
              <a:t> (E ALL’AUTORIZZAZIONE DELLA TORTURA, PER ARRIVARE ALLA CONFESSIONE), UN TRIBUNALE APPOSITO PER SCOVARE E PUNIRE OGNI ERETICO.</a:t>
            </a:r>
            <a:endParaRPr lang="it-IT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00166" y="500042"/>
            <a:ext cx="62151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BONIFACIO VIII (1294-1303)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2143116"/>
            <a:ext cx="807249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DOPO L’ABDICAZIONE </a:t>
            </a:r>
            <a:r>
              <a:rPr lang="it-IT" sz="3200" dirty="0" err="1" smtClean="0">
                <a:solidFill>
                  <a:schemeClr val="tx1"/>
                </a:solidFill>
              </a:rPr>
              <a:t>DI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u="sng" dirty="0" smtClean="0">
                <a:solidFill>
                  <a:schemeClr val="tx1"/>
                </a:solidFill>
              </a:rPr>
              <a:t>CELESTINO V</a:t>
            </a:r>
            <a:r>
              <a:rPr lang="it-IT" sz="3200" dirty="0" smtClean="0">
                <a:solidFill>
                  <a:schemeClr val="tx1"/>
                </a:solidFill>
              </a:rPr>
              <a:t> (“IL GRAN RIFIUTO”… V. DANTE) VIENE ELETTO </a:t>
            </a:r>
            <a:r>
              <a:rPr lang="it-IT" sz="3200" b="1" dirty="0" smtClean="0">
                <a:solidFill>
                  <a:schemeClr val="tx1"/>
                </a:solidFill>
              </a:rPr>
              <a:t>BONIFACIO VIII</a:t>
            </a:r>
            <a:r>
              <a:rPr lang="it-IT" sz="3200" dirty="0" smtClean="0">
                <a:solidFill>
                  <a:schemeClr val="tx1"/>
                </a:solidFill>
              </a:rPr>
              <a:t>, </a:t>
            </a:r>
            <a:r>
              <a:rPr lang="it-IT" sz="3200" i="1" dirty="0" smtClean="0">
                <a:solidFill>
                  <a:schemeClr val="tx1"/>
                </a:solidFill>
              </a:rPr>
              <a:t>L’ULTIMO</a:t>
            </a:r>
            <a:r>
              <a:rPr lang="it-IT" sz="3200" dirty="0" smtClean="0">
                <a:solidFill>
                  <a:schemeClr val="tx1"/>
                </a:solidFill>
              </a:rPr>
              <a:t> PAPA CHE TENTA </a:t>
            </a:r>
            <a:r>
              <a:rPr lang="it-IT" sz="3200" dirty="0" err="1" smtClean="0">
                <a:solidFill>
                  <a:schemeClr val="tx1"/>
                </a:solidFill>
              </a:rPr>
              <a:t>DI</a:t>
            </a:r>
            <a:r>
              <a:rPr lang="it-IT" sz="3200" dirty="0" smtClean="0">
                <a:solidFill>
                  <a:schemeClr val="tx1"/>
                </a:solidFill>
              </a:rPr>
              <a:t> IMPORRE UN IDEALE </a:t>
            </a:r>
            <a:r>
              <a:rPr lang="it-IT" sz="3200" b="1" dirty="0" smtClean="0">
                <a:solidFill>
                  <a:schemeClr val="tx1"/>
                </a:solidFill>
              </a:rPr>
              <a:t>TEOCRATICO</a:t>
            </a:r>
            <a:endParaRPr lang="it-IT" sz="3200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214290"/>
            <a:ext cx="1257300" cy="201930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1472" y="4500570"/>
            <a:ext cx="807249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SI SCONTRA PERO’ CON L’OPPOSIZIONE </a:t>
            </a:r>
            <a:r>
              <a:rPr lang="it-IT" sz="3200" dirty="0" err="1" smtClean="0">
                <a:solidFill>
                  <a:schemeClr val="tx1"/>
                </a:solidFill>
              </a:rPr>
              <a:t>DI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</a:rPr>
              <a:t>FILIPPO IV IL BELLO </a:t>
            </a:r>
            <a:r>
              <a:rPr lang="it-IT" sz="3200" dirty="0" smtClean="0">
                <a:solidFill>
                  <a:schemeClr val="tx1"/>
                </a:solidFill>
              </a:rPr>
              <a:t>(1285-1314)</a:t>
            </a:r>
            <a:endParaRPr lang="it-IT" sz="3200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29454" y="5143512"/>
            <a:ext cx="1177575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642918"/>
            <a:ext cx="807249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FILIPPO VORREBBE IMPORRE TASSE AL CLERO </a:t>
            </a:r>
            <a:r>
              <a:rPr lang="it-IT" sz="3200" dirty="0" err="1" smtClean="0">
                <a:solidFill>
                  <a:schemeClr val="tx1"/>
                </a:solidFill>
              </a:rPr>
              <a:t>FRANCESE…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2928934"/>
            <a:ext cx="807249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1302, BOLLA “</a:t>
            </a:r>
            <a:r>
              <a:rPr lang="it-IT" sz="3200" b="1" dirty="0" smtClean="0">
                <a:solidFill>
                  <a:schemeClr val="tx1"/>
                </a:solidFill>
              </a:rPr>
              <a:t>UNAM SANCTAM ECCLESIAM</a:t>
            </a:r>
            <a:r>
              <a:rPr lang="it-IT" sz="3200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- </a:t>
            </a:r>
            <a:r>
              <a:rPr lang="it-IT" sz="3200" dirty="0" smtClean="0">
                <a:solidFill>
                  <a:schemeClr val="tx1"/>
                </a:solidFill>
              </a:rPr>
              <a:t>RIAFFERMAZIONE DELLE TESI TEOCRATICHE: E’ ERETICO CHIUNQUE NON CONSIDERI IL </a:t>
            </a:r>
            <a:r>
              <a:rPr lang="it-IT" sz="3200" b="1" dirty="0" smtClean="0">
                <a:solidFill>
                  <a:schemeClr val="tx1"/>
                </a:solidFill>
              </a:rPr>
              <a:t>POTERE POLITICO SOTTOMESSO A QUELLO SPIRITUALE</a:t>
            </a:r>
            <a:endParaRPr lang="it-IT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8596" y="357166"/>
            <a:ext cx="8072494" cy="550920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“[…] Noi sappiamo dalle parole del Vangelo che in questa Chiesa e nel suo potere ci sono due spade, una spirituale, cioè, ed una temporale, […] Quindi ambedue sono in potere della Chiesa, la spada spirituale e quella materiale; una invero deve essere impugnata </a:t>
            </a:r>
            <a:r>
              <a:rPr lang="it-IT" sz="2200" b="1" dirty="0" smtClean="0"/>
              <a:t>per</a:t>
            </a:r>
            <a:r>
              <a:rPr lang="it-IT" sz="2200" dirty="0" smtClean="0"/>
              <a:t> la Chiesa, l'altra </a:t>
            </a:r>
            <a:r>
              <a:rPr lang="it-IT" sz="2200" b="1" dirty="0" smtClean="0"/>
              <a:t>dalla</a:t>
            </a:r>
            <a:r>
              <a:rPr lang="it-IT" sz="2200" dirty="0" smtClean="0"/>
              <a:t> Chiesa; la prima dal clero, la seconda dalla mano di re o cavalieri, </a:t>
            </a:r>
            <a:r>
              <a:rPr lang="it-IT" sz="2200" b="1" dirty="0" smtClean="0"/>
              <a:t>ma secondo il comando </a:t>
            </a:r>
            <a:r>
              <a:rPr lang="it-IT" sz="2200" dirty="0" smtClean="0"/>
              <a:t>e la condiscendenza [consenso] del clero, perché è necessario che una spada dipenda dall'altra e che </a:t>
            </a:r>
            <a:r>
              <a:rPr lang="it-IT" sz="2200" b="1" dirty="0" smtClean="0"/>
              <a:t>l'autorità temporale sia soggetta a quella spirituale</a:t>
            </a:r>
            <a:r>
              <a:rPr lang="it-IT" sz="2200" dirty="0" smtClean="0"/>
              <a:t> [...]. Perciò se il potere terreno erra, sarà giudicato da quello spirituale; se il potere spirituale inferiore sbaglia, sarà giudicato dal superiore ma se erra il supremo potere spirituale, questo potrà essere giudicato solamente da Dio e non dagli uomini; […] Perciò chiunque si oppone a questo potere istituito da Dio, si oppone ai comandi di Dio […] Quindi noi dichiariamo, stabiliamo, definiamo ed affermiamo che è assolutamente necessario per la salvezza di ogni creatura umana che essa sia sottomessa al Pontefice di Roma.” (BOLLA </a:t>
            </a:r>
            <a:r>
              <a:rPr lang="it-IT" sz="2200" i="1" dirty="0" smtClean="0"/>
              <a:t>UNAM SANCTAM</a:t>
            </a:r>
            <a:r>
              <a:rPr lang="it-IT" sz="2200" dirty="0" smtClean="0"/>
              <a:t>)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857232"/>
            <a:ext cx="807249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FILIPPO</a:t>
            </a:r>
            <a:r>
              <a:rPr lang="it-IT" sz="3200" dirty="0" smtClean="0">
                <a:solidFill>
                  <a:schemeClr val="tx1"/>
                </a:solidFill>
              </a:rPr>
              <a:t> CONVOCA </a:t>
            </a:r>
            <a:r>
              <a:rPr lang="it-IT" sz="3200" b="1" dirty="0" smtClean="0">
                <a:solidFill>
                  <a:schemeClr val="tx1"/>
                </a:solidFill>
              </a:rPr>
              <a:t>UN’ASSEMBLEA</a:t>
            </a:r>
            <a:r>
              <a:rPr lang="it-IT" sz="3200" dirty="0" smtClean="0">
                <a:solidFill>
                  <a:schemeClr val="tx1"/>
                </a:solidFill>
              </a:rPr>
              <a:t> RAPPRESENTATIVA DEI VARI ORDINI SOCIALI (DA ALLORA: “</a:t>
            </a:r>
            <a:r>
              <a:rPr lang="it-IT" sz="3200" b="1" dirty="0" smtClean="0">
                <a:solidFill>
                  <a:schemeClr val="tx1"/>
                </a:solidFill>
              </a:rPr>
              <a:t>STATI GENERALI</a:t>
            </a:r>
            <a:r>
              <a:rPr lang="it-IT" sz="3200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- </a:t>
            </a:r>
            <a:r>
              <a:rPr lang="it-IT" sz="3200" dirty="0" smtClean="0">
                <a:solidFill>
                  <a:schemeClr val="tx1"/>
                </a:solidFill>
              </a:rPr>
              <a:t>L’ASSEMBLEA </a:t>
            </a:r>
            <a:r>
              <a:rPr lang="it-IT" sz="3200" b="1" dirty="0" smtClean="0">
                <a:solidFill>
                  <a:schemeClr val="tx1"/>
                </a:solidFill>
              </a:rPr>
              <a:t>SI SCHIERA CON IL RE</a:t>
            </a:r>
            <a:r>
              <a:rPr lang="it-IT" sz="3200" dirty="0" smtClean="0">
                <a:solidFill>
                  <a:schemeClr val="tx1"/>
                </a:solidFill>
              </a:rPr>
              <a:t>, CONTRO IL PAPA: </a:t>
            </a:r>
            <a:r>
              <a:rPr lang="it-IT" sz="3200" i="1" dirty="0" smtClean="0">
                <a:solidFill>
                  <a:schemeClr val="tx1"/>
                </a:solidFill>
              </a:rPr>
              <a:t>NELLE QUESTIONI TEMPORALI IL RE NON HA AL </a:t>
            </a:r>
            <a:r>
              <a:rPr lang="it-IT" sz="3200" i="1" dirty="0" err="1" smtClean="0">
                <a:solidFill>
                  <a:schemeClr val="tx1"/>
                </a:solidFill>
              </a:rPr>
              <a:t>DI</a:t>
            </a:r>
            <a:r>
              <a:rPr lang="it-IT" sz="3200" i="1" dirty="0" smtClean="0">
                <a:solidFill>
                  <a:schemeClr val="tx1"/>
                </a:solidFill>
              </a:rPr>
              <a:t> SOPRA </a:t>
            </a:r>
            <a:r>
              <a:rPr lang="it-IT" sz="3200" i="1" dirty="0" err="1" smtClean="0">
                <a:solidFill>
                  <a:schemeClr val="tx1"/>
                </a:solidFill>
              </a:rPr>
              <a:t>DI</a:t>
            </a:r>
            <a:r>
              <a:rPr lang="it-IT" sz="3200" i="1" dirty="0" smtClean="0">
                <a:solidFill>
                  <a:schemeClr val="tx1"/>
                </a:solidFill>
              </a:rPr>
              <a:t> SE’ ALTRA AUTORITA’ CHE DIO</a:t>
            </a:r>
            <a:endParaRPr lang="it-IT" sz="3200" i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5072074"/>
            <a:ext cx="80724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BONIFACIO LO SCOMUNICA, SENZA EFFETTO</a:t>
            </a:r>
            <a:endParaRPr lang="it-IT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1142984"/>
            <a:ext cx="8072494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FILIPPO MANDA IN ITALIA </a:t>
            </a:r>
            <a:r>
              <a:rPr lang="it-IT" sz="3200" b="1" dirty="0" smtClean="0">
                <a:solidFill>
                  <a:schemeClr val="tx1"/>
                </a:solidFill>
              </a:rPr>
              <a:t>GUGLIELMO </a:t>
            </a:r>
            <a:r>
              <a:rPr lang="it-IT" sz="3200" b="1" dirty="0" err="1" smtClean="0">
                <a:solidFill>
                  <a:schemeClr val="tx1"/>
                </a:solidFill>
              </a:rPr>
              <a:t>DI</a:t>
            </a:r>
            <a:r>
              <a:rPr lang="it-IT" sz="3200" b="1" dirty="0" smtClean="0">
                <a:solidFill>
                  <a:schemeClr val="tx1"/>
                </a:solidFill>
              </a:rPr>
              <a:t> NOGARET</a:t>
            </a:r>
            <a:r>
              <a:rPr lang="it-IT" sz="3200" dirty="0" smtClean="0">
                <a:solidFill>
                  <a:schemeClr val="tx1"/>
                </a:solidFill>
              </a:rPr>
              <a:t> (AIUTATO DALL’INFLUENTE FAMIGLIA ROMANA DEI </a:t>
            </a:r>
            <a:r>
              <a:rPr lang="it-IT" sz="3200" b="1" dirty="0" smtClean="0">
                <a:solidFill>
                  <a:schemeClr val="tx1"/>
                </a:solidFill>
              </a:rPr>
              <a:t>COLONNA</a:t>
            </a:r>
            <a:r>
              <a:rPr lang="it-IT" sz="3200" dirty="0" smtClean="0">
                <a:solidFill>
                  <a:schemeClr val="tx1"/>
                </a:solidFill>
              </a:rPr>
              <a:t>) PER </a:t>
            </a:r>
            <a:r>
              <a:rPr lang="it-IT" sz="3200" b="1" dirty="0" smtClean="0">
                <a:solidFill>
                  <a:schemeClr val="tx1"/>
                </a:solidFill>
              </a:rPr>
              <a:t>DEPORRE IL PAPA</a:t>
            </a:r>
          </a:p>
          <a:p>
            <a:pPr algn="just"/>
            <a:endParaRPr lang="it-IT" sz="32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BONIFACIO VIENE </a:t>
            </a:r>
            <a:r>
              <a:rPr lang="it-IT" sz="3200" b="1" dirty="0" smtClean="0">
                <a:solidFill>
                  <a:schemeClr val="tx1"/>
                </a:solidFill>
              </a:rPr>
              <a:t>IMPRIGIONATO</a:t>
            </a:r>
            <a:r>
              <a:rPr lang="it-IT" sz="3200" dirty="0" smtClean="0">
                <a:solidFill>
                  <a:schemeClr val="tx1"/>
                </a:solidFill>
              </a:rPr>
              <a:t> PER TRE GIORNI AD ANAGNI (“</a:t>
            </a:r>
            <a:r>
              <a:rPr lang="it-IT" sz="3200" b="1" dirty="0" smtClean="0">
                <a:solidFill>
                  <a:schemeClr val="tx1"/>
                </a:solidFill>
              </a:rPr>
              <a:t>SCHIAFFO </a:t>
            </a:r>
            <a:r>
              <a:rPr lang="it-IT" sz="3200" b="1" dirty="0" err="1" smtClean="0">
                <a:solidFill>
                  <a:schemeClr val="tx1"/>
                </a:solidFill>
              </a:rPr>
              <a:t>DI</a:t>
            </a:r>
            <a:r>
              <a:rPr lang="it-IT" sz="3200" b="1" dirty="0" smtClean="0">
                <a:solidFill>
                  <a:schemeClr val="tx1"/>
                </a:solidFill>
              </a:rPr>
              <a:t> ANAGNI</a:t>
            </a:r>
            <a:r>
              <a:rPr lang="it-IT" sz="3200" dirty="0" smtClean="0">
                <a:solidFill>
                  <a:schemeClr val="tx1"/>
                </a:solidFill>
              </a:rPr>
              <a:t>”)</a:t>
            </a:r>
          </a:p>
          <a:p>
            <a:pPr algn="just">
              <a:buFontTx/>
              <a:buChar char="-"/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IL PAPA E’ </a:t>
            </a:r>
            <a:r>
              <a:rPr lang="it-IT" sz="3200" b="1" dirty="0" smtClean="0">
                <a:solidFill>
                  <a:schemeClr val="tx1"/>
                </a:solidFill>
              </a:rPr>
              <a:t>LIBERATO</a:t>
            </a:r>
            <a:r>
              <a:rPr lang="it-IT" sz="3200" dirty="0" smtClean="0">
                <a:solidFill>
                  <a:schemeClr val="tx1"/>
                </a:solidFill>
              </a:rPr>
              <a:t> DAL POPOLO DEL BORGO E RICONDOTTO A ROMA, DOVE MUORE UN MESE PIU’ TARDI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428604"/>
            <a:ext cx="807249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1300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 Bonifacio VIII bandisce il primo </a:t>
            </a:r>
            <a:r>
              <a:rPr lang="it-IT" sz="3200" b="1" dirty="0" smtClean="0">
                <a:solidFill>
                  <a:srgbClr val="FF0000"/>
                </a:solidFill>
              </a:rPr>
              <a:t>GIUBILEO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cadenza: </a:t>
            </a:r>
            <a:r>
              <a:rPr lang="it-IT" sz="3200" b="1" dirty="0" smtClean="0">
                <a:solidFill>
                  <a:schemeClr val="tx1"/>
                </a:solidFill>
              </a:rPr>
              <a:t>ogni 50 anni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chi si reca in </a:t>
            </a:r>
            <a:r>
              <a:rPr lang="it-IT" sz="3200" b="1" dirty="0" smtClean="0">
                <a:solidFill>
                  <a:schemeClr val="tx1"/>
                </a:solidFill>
              </a:rPr>
              <a:t>pellegrinaggio a Roma </a:t>
            </a:r>
            <a:r>
              <a:rPr lang="it-IT" sz="3200" dirty="0" smtClean="0">
                <a:solidFill>
                  <a:schemeClr val="tx1"/>
                </a:solidFill>
              </a:rPr>
              <a:t>riceve l’</a:t>
            </a:r>
            <a:r>
              <a:rPr lang="it-IT" sz="3200" b="1" dirty="0" smtClean="0">
                <a:solidFill>
                  <a:schemeClr val="tx1"/>
                </a:solidFill>
              </a:rPr>
              <a:t>indulgenza plenaria</a:t>
            </a:r>
            <a:endParaRPr lang="it-IT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86124"/>
            <a:ext cx="558731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714356"/>
            <a:ext cx="807249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LA CATTIVITA’ AVIGNONESE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3786190"/>
            <a:ext cx="807249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CLEMENTE V</a:t>
            </a:r>
            <a:r>
              <a:rPr lang="it-IT" sz="3200" dirty="0" smtClean="0">
                <a:solidFill>
                  <a:schemeClr val="tx1"/>
                </a:solidFill>
              </a:rPr>
              <a:t>, PAPA FRANCESE CHE NON SI SENTE SICURO A ROMA, SPOSTA LA SUA SEDE AD </a:t>
            </a:r>
            <a:r>
              <a:rPr lang="it-IT" sz="3200" b="1" dirty="0" smtClean="0">
                <a:solidFill>
                  <a:schemeClr val="tx1"/>
                </a:solidFill>
              </a:rPr>
              <a:t>AVIGNONE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5572140"/>
            <a:ext cx="821537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PER </a:t>
            </a:r>
            <a:r>
              <a:rPr lang="it-IT" sz="3200" b="1" dirty="0" smtClean="0">
                <a:solidFill>
                  <a:schemeClr val="tx1"/>
                </a:solidFill>
              </a:rPr>
              <a:t>70 ANNI </a:t>
            </a:r>
            <a:r>
              <a:rPr lang="it-IT" sz="3200" dirty="0" smtClean="0">
                <a:solidFill>
                  <a:schemeClr val="tx1"/>
                </a:solidFill>
              </a:rPr>
              <a:t>LA SEDE PAPALE SARA’ IN FRANCIA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“CATTIVITA’ AVIGNONESE” (1309-1377)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www.lafune.eu/wp-content/uploads/2014/05/Avignon_Palais_des_Papes_by_JM_Rosier.jpg"/>
          <p:cNvPicPr>
            <a:picLocks noChangeAspect="1" noChangeArrowheads="1"/>
          </p:cNvPicPr>
          <p:nvPr/>
        </p:nvPicPr>
        <p:blipFill>
          <a:blip r:embed="rId2" cstate="print"/>
          <a:srcRect b="9124"/>
          <a:stretch>
            <a:fillRect/>
          </a:stretch>
        </p:blipFill>
        <p:spPr bwMode="auto">
          <a:xfrm>
            <a:off x="1643042" y="1357298"/>
            <a:ext cx="6173462" cy="230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857232"/>
            <a:ext cx="621510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COSA </a:t>
            </a:r>
            <a:r>
              <a:rPr lang="it-IT" sz="3200" dirty="0" err="1" smtClean="0"/>
              <a:t>VEDREMO…</a:t>
            </a:r>
            <a:endParaRPr lang="it-IT" sz="3200" dirty="0" smtClean="0"/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GLI ULTIMI PAPI CHE TENTANO </a:t>
            </a:r>
            <a:r>
              <a:rPr lang="it-IT" sz="3200" dirty="0" err="1" smtClean="0"/>
              <a:t>DI</a:t>
            </a:r>
            <a:r>
              <a:rPr lang="it-IT" sz="3200" dirty="0" smtClean="0"/>
              <a:t> IMPORRE L’IDEALE </a:t>
            </a:r>
            <a:r>
              <a:rPr lang="it-IT" sz="3200" b="1" dirty="0" smtClean="0"/>
              <a:t>TEOCRATICO</a:t>
            </a:r>
          </a:p>
          <a:p>
            <a:pPr>
              <a:buFont typeface="Arial" pitchFamily="34" charset="0"/>
              <a:buChar char="•"/>
            </a:pPr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GLI ELEMENTI </a:t>
            </a:r>
            <a:r>
              <a:rPr lang="it-IT" sz="3200" dirty="0" err="1" smtClean="0"/>
              <a:t>DI</a:t>
            </a:r>
            <a:r>
              <a:rPr lang="it-IT" sz="3200" dirty="0" smtClean="0"/>
              <a:t> </a:t>
            </a:r>
            <a:r>
              <a:rPr lang="it-IT" sz="3200" b="1" dirty="0" smtClean="0"/>
              <a:t>CRISI</a:t>
            </a:r>
            <a:r>
              <a:rPr lang="it-IT" sz="3200" dirty="0" smtClean="0"/>
              <a:t> DELLA CHIESA</a:t>
            </a:r>
            <a:endParaRPr lang="it-IT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857232"/>
            <a:ext cx="8072494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i="1" dirty="0" smtClean="0">
                <a:solidFill>
                  <a:schemeClr val="tx1"/>
                </a:solidFill>
              </a:rPr>
              <a:t>SCANDALO!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 SI CHIEDE IL RITORNO A ROMA</a:t>
            </a:r>
          </a:p>
          <a:p>
            <a:pPr algn="just">
              <a:buFontTx/>
              <a:buChar char="-"/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E’ UN PERIODO </a:t>
            </a:r>
            <a:r>
              <a:rPr lang="it-IT" sz="3200" dirty="0" err="1" smtClean="0">
                <a:solidFill>
                  <a:schemeClr val="tx1"/>
                </a:solidFill>
              </a:rPr>
              <a:t>DI</a:t>
            </a:r>
            <a:r>
              <a:rPr lang="it-IT" sz="3200" dirty="0" smtClean="0">
                <a:solidFill>
                  <a:schemeClr val="tx1"/>
                </a:solidFill>
              </a:rPr>
              <a:t> FORTE </a:t>
            </a:r>
            <a:r>
              <a:rPr lang="it-IT" sz="3200" b="1" dirty="0" smtClean="0">
                <a:solidFill>
                  <a:schemeClr val="tx1"/>
                </a:solidFill>
              </a:rPr>
              <a:t>CORRUZIONE</a:t>
            </a:r>
            <a:r>
              <a:rPr lang="it-IT" sz="3200" dirty="0" smtClean="0">
                <a:solidFill>
                  <a:schemeClr val="tx1"/>
                </a:solidFill>
              </a:rPr>
              <a:t>, </a:t>
            </a:r>
            <a:r>
              <a:rPr lang="it-IT" sz="3200" b="1" dirty="0" err="1" smtClean="0">
                <a:solidFill>
                  <a:schemeClr val="tx1"/>
                </a:solidFill>
              </a:rPr>
              <a:t>NEPOTISMO</a:t>
            </a:r>
            <a:r>
              <a:rPr lang="it-IT" sz="3200" dirty="0" err="1" smtClean="0">
                <a:solidFill>
                  <a:schemeClr val="tx1"/>
                </a:solidFill>
              </a:rPr>
              <a:t>…</a:t>
            </a:r>
            <a:endParaRPr lang="it-IT" sz="32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E </a:t>
            </a:r>
            <a:r>
              <a:rPr lang="it-IT" sz="3200" b="1" dirty="0" smtClean="0">
                <a:solidFill>
                  <a:schemeClr val="tx1"/>
                </a:solidFill>
              </a:rPr>
              <a:t>AVIDITA</a:t>
            </a:r>
            <a:r>
              <a:rPr lang="it-IT" sz="3200" dirty="0" smtClean="0">
                <a:solidFill>
                  <a:schemeClr val="tx1"/>
                </a:solidFill>
              </a:rPr>
              <a:t>’: SI PENSA SOLO AL </a:t>
            </a:r>
            <a:r>
              <a:rPr lang="it-IT" sz="3200" b="1" dirty="0" smtClean="0">
                <a:solidFill>
                  <a:schemeClr val="tx1"/>
                </a:solidFill>
              </a:rPr>
              <a:t>LUSSO</a:t>
            </a:r>
            <a:r>
              <a:rPr lang="it-IT" sz="3200" dirty="0" smtClean="0">
                <a:solidFill>
                  <a:schemeClr val="tx1"/>
                </a:solidFill>
              </a:rPr>
              <a:t> E ALLO SFARZO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7422" y="3571876"/>
            <a:ext cx="614366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LA CHIESA HA FORTE POTERE </a:t>
            </a:r>
            <a:r>
              <a:rPr lang="it-IT" sz="3200" b="1" dirty="0" smtClean="0">
                <a:solidFill>
                  <a:schemeClr val="tx1"/>
                </a:solidFill>
              </a:rPr>
              <a:t>TEMPORALE</a:t>
            </a:r>
            <a:r>
              <a:rPr lang="it-IT" sz="3200" dirty="0" smtClean="0">
                <a:solidFill>
                  <a:schemeClr val="tx1"/>
                </a:solidFill>
              </a:rPr>
              <a:t> ED E’ LA IV POTENZA </a:t>
            </a:r>
            <a:r>
              <a:rPr lang="it-IT" sz="3200" b="1" dirty="0" smtClean="0">
                <a:solidFill>
                  <a:schemeClr val="tx1"/>
                </a:solidFill>
              </a:rPr>
              <a:t>FINANZIARIA</a:t>
            </a:r>
            <a:r>
              <a:rPr lang="it-IT" sz="3200" dirty="0" smtClean="0">
                <a:solidFill>
                  <a:schemeClr val="tx1"/>
                </a:solidFill>
              </a:rPr>
              <a:t> DEL PERIODO!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5429264"/>
            <a:ext cx="757242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</a:rPr>
              <a:t>1377</a:t>
            </a:r>
            <a:r>
              <a:rPr lang="it-IT" sz="3200" dirty="0" smtClean="0">
                <a:solidFill>
                  <a:schemeClr val="tx1"/>
                </a:solidFill>
              </a:rPr>
              <a:t>: </a:t>
            </a:r>
            <a:r>
              <a:rPr lang="it-IT" sz="3200" b="1" dirty="0" smtClean="0">
                <a:solidFill>
                  <a:schemeClr val="tx1"/>
                </a:solidFill>
              </a:rPr>
              <a:t>GREGORIO XI</a:t>
            </a:r>
            <a:r>
              <a:rPr lang="it-IT" sz="3200" dirty="0" smtClean="0">
                <a:solidFill>
                  <a:schemeClr val="tx1"/>
                </a:solidFill>
              </a:rPr>
              <a:t> (1370-78) FA RITORNO A </a:t>
            </a:r>
            <a:r>
              <a:rPr lang="it-IT" sz="3200" b="1" dirty="0" smtClean="0">
                <a:solidFill>
                  <a:schemeClr val="tx1"/>
                </a:solidFill>
              </a:rPr>
              <a:t>ROMA</a:t>
            </a:r>
            <a:endParaRPr lang="it-IT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857232"/>
            <a:ext cx="807249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</a:rPr>
              <a:t>1378</a:t>
            </a:r>
            <a:r>
              <a:rPr lang="it-IT" sz="3200" dirty="0" smtClean="0">
                <a:solidFill>
                  <a:schemeClr val="tx1"/>
                </a:solidFill>
              </a:rPr>
              <a:t>: </a:t>
            </a:r>
            <a:r>
              <a:rPr lang="it-IT" sz="3200" b="1" dirty="0" smtClean="0">
                <a:solidFill>
                  <a:schemeClr val="tx1"/>
                </a:solidFill>
              </a:rPr>
              <a:t>GRANDE SCISMA </a:t>
            </a:r>
            <a:r>
              <a:rPr lang="it-IT" sz="3200" dirty="0" smtClean="0">
                <a:solidFill>
                  <a:schemeClr val="tx1"/>
                </a:solidFill>
              </a:rPr>
              <a:t>(PER 40 ANNI)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IN </a:t>
            </a:r>
            <a:r>
              <a:rPr lang="it-IT" sz="3200" i="1" u="sng" dirty="0" smtClean="0">
                <a:solidFill>
                  <a:schemeClr val="tx1"/>
                </a:solidFill>
              </a:rPr>
              <a:t>FRANCIA</a:t>
            </a:r>
            <a:r>
              <a:rPr lang="it-IT" sz="3200" dirty="0" smtClean="0">
                <a:solidFill>
                  <a:schemeClr val="tx1"/>
                </a:solidFill>
              </a:rPr>
              <a:t> E’ ELETTO CLEMENTE </a:t>
            </a:r>
            <a:r>
              <a:rPr lang="it-IT" sz="3200" dirty="0" err="1" smtClean="0">
                <a:solidFill>
                  <a:schemeClr val="tx1"/>
                </a:solidFill>
              </a:rPr>
              <a:t>VII</a:t>
            </a:r>
            <a:endParaRPr lang="it-IT" sz="32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A </a:t>
            </a:r>
            <a:r>
              <a:rPr lang="it-IT" sz="3200" i="1" u="sng" dirty="0" smtClean="0">
                <a:solidFill>
                  <a:schemeClr val="tx1"/>
                </a:solidFill>
              </a:rPr>
              <a:t>ROMA</a:t>
            </a:r>
            <a:r>
              <a:rPr lang="it-IT" sz="3200" dirty="0" smtClean="0">
                <a:solidFill>
                  <a:schemeClr val="tx1"/>
                </a:solidFill>
              </a:rPr>
              <a:t> VIENE ELETTO URBANO </a:t>
            </a:r>
            <a:r>
              <a:rPr lang="it-IT" sz="3200" dirty="0" err="1" smtClean="0">
                <a:solidFill>
                  <a:schemeClr val="tx1"/>
                </a:solidFill>
              </a:rPr>
              <a:t>VI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2714620"/>
            <a:ext cx="785818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</a:rPr>
              <a:t>1409</a:t>
            </a:r>
            <a:r>
              <a:rPr lang="it-IT" sz="3200" dirty="0" smtClean="0">
                <a:solidFill>
                  <a:schemeClr val="tx1"/>
                </a:solidFill>
              </a:rPr>
              <a:t>: UN CONCILIO, A PISA, ELEGGE ALESSANDRO V, PER RISOLVERE LO SCISMA</a:t>
            </a:r>
          </a:p>
          <a:p>
            <a:pPr algn="just"/>
            <a:r>
              <a:rPr lang="it-IT" sz="3200" dirty="0" smtClean="0">
                <a:solidFill>
                  <a:schemeClr val="tx1"/>
                </a:solidFill>
              </a:rPr>
              <a:t>- LA SOLUZIONE NON VIENE ACCETTATA E </a:t>
            </a:r>
            <a:r>
              <a:rPr lang="it-IT" sz="3200" dirty="0" err="1" smtClean="0">
                <a:solidFill>
                  <a:schemeClr val="tx1"/>
                </a:solidFill>
              </a:rPr>
              <a:t>CI</a:t>
            </a:r>
            <a:r>
              <a:rPr lang="it-IT" sz="3200" dirty="0" smtClean="0">
                <a:solidFill>
                  <a:schemeClr val="tx1"/>
                </a:solidFill>
              </a:rPr>
              <a:t> SONO </a:t>
            </a:r>
            <a:r>
              <a:rPr lang="it-IT" sz="3200" b="1" dirty="0" smtClean="0">
                <a:solidFill>
                  <a:schemeClr val="tx1"/>
                </a:solidFill>
              </a:rPr>
              <a:t>BEN 3 PAPI</a:t>
            </a:r>
            <a:r>
              <a:rPr lang="it-IT" sz="3200" dirty="0" smtClean="0">
                <a:solidFill>
                  <a:schemeClr val="tx1"/>
                </a:solidFill>
              </a:rPr>
              <a:t>!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5286388"/>
            <a:ext cx="785818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</a:rPr>
              <a:t>1417</a:t>
            </a:r>
            <a:r>
              <a:rPr lang="it-IT" sz="3200" dirty="0" smtClean="0">
                <a:solidFill>
                  <a:schemeClr val="tx1"/>
                </a:solidFill>
              </a:rPr>
              <a:t>: IL </a:t>
            </a:r>
            <a:r>
              <a:rPr lang="it-IT" sz="3200" b="1" dirty="0" smtClean="0">
                <a:solidFill>
                  <a:srgbClr val="002060"/>
                </a:solidFill>
              </a:rPr>
              <a:t>CONCILIO </a:t>
            </a:r>
            <a:r>
              <a:rPr lang="it-IT" sz="3200" b="1" dirty="0" err="1" smtClean="0">
                <a:solidFill>
                  <a:srgbClr val="002060"/>
                </a:solidFill>
              </a:rPr>
              <a:t>DI</a:t>
            </a:r>
            <a:r>
              <a:rPr lang="it-IT" sz="3200" b="1" dirty="0" smtClean="0">
                <a:solidFill>
                  <a:srgbClr val="002060"/>
                </a:solidFill>
              </a:rPr>
              <a:t> COSTANZA </a:t>
            </a:r>
            <a:r>
              <a:rPr lang="it-IT" sz="3200" dirty="0" smtClean="0">
                <a:solidFill>
                  <a:schemeClr val="tx1"/>
                </a:solidFill>
              </a:rPr>
              <a:t>DEPONE I TRE PONTEFICI ED ELEGGE </a:t>
            </a:r>
            <a:r>
              <a:rPr lang="it-IT" sz="3200" b="1" dirty="0" smtClean="0">
                <a:solidFill>
                  <a:schemeClr val="tx1"/>
                </a:solidFill>
              </a:rPr>
              <a:t>MARTINO V</a:t>
            </a:r>
            <a:endParaRPr lang="it-IT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714488"/>
            <a:ext cx="8072494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</a:rPr>
              <a:t>1439-1449</a:t>
            </a:r>
            <a:r>
              <a:rPr lang="it-IT" sz="3200" dirty="0" smtClean="0">
                <a:solidFill>
                  <a:schemeClr val="tx1"/>
                </a:solidFill>
              </a:rPr>
              <a:t>: “</a:t>
            </a:r>
            <a:r>
              <a:rPr lang="it-IT" sz="3200" b="1" dirty="0" smtClean="0">
                <a:solidFill>
                  <a:schemeClr val="tx1"/>
                </a:solidFill>
              </a:rPr>
              <a:t>PICCOLO SCISMA</a:t>
            </a:r>
            <a:r>
              <a:rPr lang="it-IT" sz="3200" dirty="0" smtClean="0">
                <a:solidFill>
                  <a:schemeClr val="tx1"/>
                </a:solidFill>
              </a:rPr>
              <a:t>”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</a:rPr>
              <a:t>VIENE ELETTO NUOVAMENTE UN SECONDO PAPA</a:t>
            </a:r>
          </a:p>
          <a:p>
            <a:pPr algn="just">
              <a:buFontTx/>
              <a:buChar char="-"/>
            </a:pP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SUCCESSIVAMENTE TUTTO TORNA ALLA </a:t>
            </a:r>
            <a:r>
              <a:rPr lang="it-IT" sz="3200" b="1" dirty="0" smtClean="0">
                <a:solidFill>
                  <a:schemeClr val="tx1"/>
                </a:solidFill>
              </a:rPr>
              <a:t>NORMALITA’</a:t>
            </a:r>
            <a:r>
              <a:rPr lang="it-IT" sz="3200" dirty="0" smtClean="0">
                <a:solidFill>
                  <a:schemeClr val="tx1"/>
                </a:solidFill>
              </a:rPr>
              <a:t>: UN UNICO PAPA, CON SEDE A ROMA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7356" y="357166"/>
            <a:ext cx="535785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INNOCENZO III (1198-1216) </a:t>
            </a:r>
          </a:p>
          <a:p>
            <a:pPr algn="ctr"/>
            <a:r>
              <a:rPr lang="it-IT" sz="3200" dirty="0" smtClean="0"/>
              <a:t>RILANCIA LA </a:t>
            </a:r>
            <a:r>
              <a:rPr lang="it-IT" sz="3200" b="1" dirty="0" smtClean="0"/>
              <a:t>TEOCRAZIA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71448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PAPA</a:t>
            </a:r>
            <a:r>
              <a:rPr lang="it-IT" sz="3200" dirty="0" smtClean="0"/>
              <a:t> = </a:t>
            </a:r>
            <a:r>
              <a:rPr lang="it-IT" sz="3200" dirty="0" smtClean="0">
                <a:solidFill>
                  <a:srgbClr val="FF0000"/>
                </a:solidFill>
              </a:rPr>
              <a:t>SOLE</a:t>
            </a:r>
            <a:r>
              <a:rPr lang="it-IT" sz="3200" dirty="0" smtClean="0"/>
              <a:t>                           </a:t>
            </a:r>
            <a:r>
              <a:rPr lang="it-IT" sz="3200" b="1" dirty="0" smtClean="0"/>
              <a:t>IMPERATORE</a:t>
            </a:r>
            <a:r>
              <a:rPr lang="it-IT" sz="3200" dirty="0" smtClean="0"/>
              <a:t> = </a:t>
            </a:r>
            <a:r>
              <a:rPr lang="it-IT" sz="3200" dirty="0" smtClean="0">
                <a:solidFill>
                  <a:srgbClr val="002060"/>
                </a:solidFill>
              </a:rPr>
              <a:t>LUNA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3143248"/>
            <a:ext cx="8643998" cy="267765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“Come Dio, creatore dell'universo, ha creato due grandi luci nel firmamento del cielo, la più </a:t>
            </a:r>
            <a:r>
              <a:rPr lang="it-IT" sz="2400" b="1" dirty="0" smtClean="0"/>
              <a:t>grande</a:t>
            </a:r>
            <a:r>
              <a:rPr lang="it-IT" sz="2400" dirty="0" smtClean="0"/>
              <a:t> per presiedere al giorno e la più </a:t>
            </a:r>
            <a:r>
              <a:rPr lang="it-IT" sz="2400" b="1" dirty="0" smtClean="0"/>
              <a:t>piccola</a:t>
            </a:r>
            <a:r>
              <a:rPr lang="it-IT" sz="2400" dirty="0" smtClean="0"/>
              <a:t> per presiedere alla notte, così egli ha stabilito nel firmamento della Chiesa universale, espressa dal nome di ciclo, due grandi dignità: la </a:t>
            </a:r>
            <a:r>
              <a:rPr lang="it-IT" sz="2400" b="1" dirty="0" smtClean="0"/>
              <a:t>maggiore</a:t>
            </a:r>
            <a:r>
              <a:rPr lang="it-IT" sz="2400" dirty="0" smtClean="0"/>
              <a:t> a presiedere — per così dire — ai </a:t>
            </a:r>
            <a:r>
              <a:rPr lang="it-IT" sz="2400" i="1" dirty="0" smtClean="0"/>
              <a:t>giorni</a:t>
            </a:r>
            <a:r>
              <a:rPr lang="it-IT" sz="2400" dirty="0" smtClean="0"/>
              <a:t> cioè alle </a:t>
            </a:r>
            <a:r>
              <a:rPr lang="it-IT" sz="2400" b="1" dirty="0" smtClean="0"/>
              <a:t>anime</a:t>
            </a:r>
            <a:r>
              <a:rPr lang="it-IT" sz="2400" dirty="0" smtClean="0"/>
              <a:t>, e la </a:t>
            </a:r>
            <a:r>
              <a:rPr lang="it-IT" sz="2400" b="1" dirty="0" smtClean="0"/>
              <a:t>minore</a:t>
            </a:r>
            <a:r>
              <a:rPr lang="it-IT" sz="2400" dirty="0" smtClean="0"/>
              <a:t> a presiedere alle </a:t>
            </a:r>
            <a:r>
              <a:rPr lang="it-IT" sz="2400" i="1" dirty="0" smtClean="0"/>
              <a:t>notti</a:t>
            </a:r>
            <a:r>
              <a:rPr lang="it-IT" sz="2400" dirty="0" smtClean="0"/>
              <a:t> cioè ai </a:t>
            </a:r>
            <a:r>
              <a:rPr lang="it-IT" sz="2400" b="1" dirty="0" smtClean="0"/>
              <a:t>corpi</a:t>
            </a:r>
            <a:r>
              <a:rPr lang="it-IT" sz="2400" dirty="0" smtClean="0"/>
              <a:t>. Esse sono l'autorità pontificia e il potere regio.  </a:t>
            </a:r>
            <a:r>
              <a:rPr lang="it-IT" i="1" dirty="0" smtClean="0"/>
              <a:t>&lt;continua&gt;</a:t>
            </a:r>
            <a:endParaRPr lang="it-IT" i="1" dirty="0"/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282" y="857232"/>
            <a:ext cx="8643998" cy="489364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Così, come </a:t>
            </a:r>
            <a:r>
              <a:rPr lang="it-IT" sz="2400" b="1" dirty="0" smtClean="0"/>
              <a:t>la luna riceve la sua luce dal sole </a:t>
            </a:r>
            <a:r>
              <a:rPr lang="it-IT" sz="2400" dirty="0" smtClean="0"/>
              <a:t>e per tale ragione è inferiore a lui per quantità e qualità, dimensione ed effetti, similmente il </a:t>
            </a:r>
            <a:r>
              <a:rPr lang="it-IT" sz="2400" b="1" dirty="0" smtClean="0"/>
              <a:t>potere regio deriva dall'autorità papale </a:t>
            </a:r>
            <a:r>
              <a:rPr lang="it-IT" sz="2400" dirty="0" smtClean="0"/>
              <a:t>lo splendore della propria dignità e quanto più è con essa a </a:t>
            </a:r>
            <a:r>
              <a:rPr lang="it-IT" sz="2400" i="1" dirty="0" smtClean="0"/>
              <a:t>contatto</a:t>
            </a:r>
            <a:r>
              <a:rPr lang="it-IT" sz="2400" dirty="0" smtClean="0"/>
              <a:t>, di tanto maggior luce si adorna, e quanto più ne è </a:t>
            </a:r>
            <a:r>
              <a:rPr lang="it-IT" sz="2400" i="1" dirty="0" smtClean="0"/>
              <a:t>distante</a:t>
            </a:r>
            <a:r>
              <a:rPr lang="it-IT" sz="2400" dirty="0" smtClean="0"/>
              <a:t> tanto meno acquista in splendore. Ambedue questi poteri hanno avuto collocata la sede del loro primato in </a:t>
            </a:r>
            <a:r>
              <a:rPr lang="it-IT" sz="2400" b="1" dirty="0" smtClean="0"/>
              <a:t>Italia</a:t>
            </a:r>
            <a:r>
              <a:rPr lang="it-IT" sz="2400" dirty="0" smtClean="0"/>
              <a:t>, il qual paese quindi ottenne la </a:t>
            </a:r>
            <a:r>
              <a:rPr lang="it-IT" sz="2400" i="1" dirty="0" smtClean="0"/>
              <a:t>precedenza su ogni altro per divina disposizione</a:t>
            </a:r>
            <a:r>
              <a:rPr lang="it-IT" sz="2400" dirty="0" smtClean="0"/>
              <a:t>. E perciò, se pure noi dobbiamo estendere l'attenzione della nostra provvidenza a tutte le province, tuttavia dobbiamo con </a:t>
            </a:r>
            <a:r>
              <a:rPr lang="it-IT" sz="2400" i="1" dirty="0" smtClean="0"/>
              <a:t>particolare e paterna sollecitudine provvedere all'Italia</a:t>
            </a:r>
            <a:r>
              <a:rPr lang="it-IT" sz="2400" dirty="0" smtClean="0"/>
              <a:t>, dove furono poste le fondamenta della religione cristiana e dove l'eccellenza del sacerdozio e della dignità si esalta con la supremazia della Santa Sede”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428624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INNOCENZO IIII LETTERA “SICUT UNIVERSITATIS CONDITOR”, 30 ottobre 1198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7356" y="357166"/>
            <a:ext cx="535785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RECUPERO DEI TERRITORI DEL PATRIMONIO </a:t>
            </a:r>
            <a:r>
              <a:rPr lang="it-IT" sz="3200" dirty="0" err="1" smtClean="0"/>
              <a:t>DI</a:t>
            </a:r>
            <a:r>
              <a:rPr lang="it-IT" sz="3200" dirty="0" smtClean="0"/>
              <a:t> SAN PIETRO</a:t>
            </a:r>
            <a:endParaRPr lang="it-IT" sz="3200" b="1" dirty="0"/>
          </a:p>
        </p:txBody>
      </p:sp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429288" cy="5166379"/>
          </a:xfrm>
          <a:prstGeom prst="rect">
            <a:avLst/>
          </a:prstGeom>
          <a:noFill/>
        </p:spPr>
      </p:pic>
      <p:pic>
        <p:nvPicPr>
          <p:cNvPr id="16392" name="Picture 8" descr="C:\Users\simon\Desktop\MATERIALI\00 video scuola\png\lente ingrandimento 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43383" y="2686049"/>
            <a:ext cx="3411538" cy="4040187"/>
          </a:xfrm>
          <a:prstGeom prst="rect">
            <a:avLst/>
          </a:prstGeom>
          <a:noFill/>
        </p:spPr>
      </p:pic>
      <p:pic>
        <p:nvPicPr>
          <p:cNvPr id="16393" name="Picture 9" descr="C:\Users\simon\Desktop\MATERIALI\00 video scuola\png\1 num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769958" cy="76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3786190"/>
            <a:ext cx="335758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APPOGGIA L’AVVERSARIO, OTTONE IV (1209)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57356" y="428604"/>
            <a:ext cx="535785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INTERVIENE NELLE ELEZIONI IMPERIALI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928802"/>
            <a:ext cx="442915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È TUTORE </a:t>
            </a:r>
            <a:r>
              <a:rPr lang="it-IT" sz="3200" dirty="0" err="1" smtClean="0"/>
              <a:t>DI</a:t>
            </a:r>
            <a:r>
              <a:rPr lang="it-IT" sz="3200" dirty="0" smtClean="0"/>
              <a:t> FEDERICO II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192880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HA PAURA </a:t>
            </a:r>
            <a:r>
              <a:rPr lang="it-IT" dirty="0" err="1" smtClean="0"/>
              <a:t>DI</a:t>
            </a:r>
            <a:r>
              <a:rPr lang="it-IT" dirty="0" smtClean="0"/>
              <a:t> ESSERE ACCERCHIATO, </a:t>
            </a:r>
            <a:r>
              <a:rPr lang="it-IT" dirty="0" err="1" smtClean="0"/>
              <a:t>QUINDI…</a:t>
            </a:r>
            <a:endParaRPr lang="it-IT" dirty="0"/>
          </a:p>
        </p:txBody>
      </p:sp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43372" y="2857496"/>
            <a:ext cx="4857744" cy="3351843"/>
          </a:xfrm>
          <a:prstGeom prst="rect">
            <a:avLst/>
          </a:prstGeom>
          <a:noFill/>
        </p:spPr>
      </p:pic>
      <p:sp>
        <p:nvSpPr>
          <p:cNvPr id="7" name="Freccia in giù 6"/>
          <p:cNvSpPr/>
          <p:nvPr/>
        </p:nvSpPr>
        <p:spPr>
          <a:xfrm>
            <a:off x="2714612" y="1643050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5918563">
            <a:off x="5000628" y="2143116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4058548">
            <a:off x="3890326" y="4033209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571501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CHE PERO’ VIENE SCOMUNICATO QUANDO TENTA </a:t>
            </a:r>
            <a:r>
              <a:rPr lang="it-IT" dirty="0" err="1" smtClean="0"/>
              <a:t>DI</a:t>
            </a:r>
            <a:r>
              <a:rPr lang="it-IT" dirty="0" smtClean="0"/>
              <a:t> CONQUISTARE L’ITALIA MERIDIONALE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1643042" y="542926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1" name="Picture 3" descr="C:\Users\simon\Desktop\MATERIALI\00 video scuola\png\2 num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48" cy="92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8596" y="428604"/>
            <a:ext cx="842968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L’APPOGGIO </a:t>
            </a:r>
            <a:r>
              <a:rPr lang="it-IT" sz="3200" dirty="0" err="1" smtClean="0"/>
              <a:t>DI</a:t>
            </a:r>
            <a:r>
              <a:rPr lang="it-IT" sz="3200" dirty="0" smtClean="0"/>
              <a:t> INNOCENZO III PASSA DUNQUE A FEDERICO, CHE SI IMPEGNA A </a:t>
            </a:r>
            <a:r>
              <a:rPr lang="it-IT" sz="3200" b="1" dirty="0" smtClean="0"/>
              <a:t>NON UNIRE </a:t>
            </a:r>
            <a:r>
              <a:rPr lang="it-IT" sz="3200" dirty="0" smtClean="0"/>
              <a:t>LA CORONA IMPERIALE CON QUELLA NORMANNA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2571744"/>
            <a:ext cx="8143932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FEDERICO II DIVENTA IMPERATORE DOPO LA GUERRA CHE LO VEDE ALLEATO AL RE FRANCESE FILIPPO AUGUSTO, CONTRO OTTONE IV E GIOVANNI SENZATERRA</a:t>
            </a:r>
            <a:endParaRPr lang="it-IT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52863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1216, VITTORIA </a:t>
            </a:r>
            <a:r>
              <a:rPr lang="it-IT" dirty="0" err="1" smtClean="0"/>
              <a:t>DI</a:t>
            </a:r>
            <a:r>
              <a:rPr lang="it-IT" dirty="0" smtClean="0"/>
              <a:t> BOUVINES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1428728" y="4857760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00232" y="428604"/>
            <a:ext cx="62151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LOTTA CONTRO LE ERESIE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785926"/>
            <a:ext cx="814393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 PROMUOVE LA </a:t>
            </a:r>
            <a:r>
              <a:rPr lang="it-IT" sz="3200" b="1" dirty="0" smtClean="0"/>
              <a:t>IV CROCIATA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 PROMUOVE UNA </a:t>
            </a:r>
            <a:r>
              <a:rPr lang="it-IT" sz="3200" b="1" dirty="0" smtClean="0"/>
              <a:t>CROCIATA</a:t>
            </a:r>
            <a:r>
              <a:rPr lang="it-IT" sz="3200" dirty="0" smtClean="0"/>
              <a:t> </a:t>
            </a:r>
            <a:r>
              <a:rPr lang="it-IT" sz="3200" u="sng" dirty="0" smtClean="0"/>
              <a:t>INTERNA</a:t>
            </a:r>
            <a:r>
              <a:rPr lang="it-IT" sz="3200" dirty="0" smtClean="0"/>
              <a:t> CONTRO GLI </a:t>
            </a:r>
            <a:r>
              <a:rPr lang="it-IT" sz="3200" b="1" dirty="0" smtClean="0"/>
              <a:t>ERETICI</a:t>
            </a:r>
            <a:r>
              <a:rPr lang="it-IT" sz="3200" dirty="0" smtClean="0"/>
              <a:t>: I PATARI, I VALDESI E I CATARI (O ALBIGIESI)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442913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CATARI</a:t>
            </a:r>
            <a:r>
              <a:rPr lang="it-IT" dirty="0" smtClean="0"/>
              <a:t> (SONO MANICHEI, ESISTONO DUE DIVINITA’, BENE E MALE, E IL MALE SI MANIFESTA CON LA MATERIA; CRISTO E’ UN ANGELO, NON UN UOMO O UN DIO; NON ACCETTANO L’ANTICO TESTAMENTO; CRITICANO LA CHIESA, MATERIALMENTE CORROTTA)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1357290" y="400050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4" name="Picture 2" descr="C:\Users\simon\Desktop\MATERIALI\00 video scuola\png\3 num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14446" cy="1214446"/>
          </a:xfrm>
          <a:prstGeom prst="rect">
            <a:avLst/>
          </a:prstGeom>
          <a:noFill/>
        </p:spPr>
      </p:pic>
      <p:pic>
        <p:nvPicPr>
          <p:cNvPr id="1843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48974"/>
          <a:stretch>
            <a:fillRect/>
          </a:stretch>
        </p:blipFill>
        <p:spPr bwMode="auto">
          <a:xfrm>
            <a:off x="5000628" y="3429000"/>
            <a:ext cx="260507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6215105" cy="484948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00034" y="5643578"/>
            <a:ext cx="800105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ACCETTA I NUOVI ORDINI MENDICANTI, SE RIMANGONO NELL’AMBITO DELL’ORTODOSSIA</a:t>
            </a:r>
            <a:endParaRPr lang="it-IT" sz="3200" b="1" dirty="0"/>
          </a:p>
        </p:txBody>
      </p:sp>
      <p:pic>
        <p:nvPicPr>
          <p:cNvPr id="20483" name="Picture 3" descr="C:\Users\simon\Desktop\MATERIALI\00 video scuola\png\4 num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1188</Words>
  <Application>Microsoft Office PowerPoint</Application>
  <PresentationFormat>Presentazione su schermo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INNOCENZO III (1098-1216)  BONIFACIO VIII (1294-1303)  CATTIVITA’ AVIGNONESE (1309-1377)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INNOCENZO III e BONIFACIO VIII</dc:title>
  <dc:creator>simone.dell@libero.it</dc:creator>
  <cp:lastModifiedBy>simone.dell@libero.it</cp:lastModifiedBy>
  <cp:revision>6</cp:revision>
  <dcterms:created xsi:type="dcterms:W3CDTF">2022-01-07T08:01:51Z</dcterms:created>
  <dcterms:modified xsi:type="dcterms:W3CDTF">2022-02-13T07:38:05Z</dcterms:modified>
</cp:coreProperties>
</file>